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720" r:id="rId12"/>
    <p:sldId id="2134804721" r:id="rId13"/>
    <p:sldId id="2134804722" r:id="rId14"/>
    <p:sldId id="2134804723" r:id="rId15"/>
    <p:sldId id="2134804724" r:id="rId16"/>
    <p:sldId id="2134804725" r:id="rId17"/>
    <p:sldId id="2134804726" r:id="rId18"/>
    <p:sldId id="2134804719" r:id="rId19"/>
    <p:sldId id="2134804694" r:id="rId20"/>
    <p:sldId id="2134804714" r:id="rId21"/>
    <p:sldId id="2134804716" r:id="rId22"/>
    <p:sldId id="2134804718" r:id="rId23"/>
    <p:sldId id="2134804717" r:id="rId24"/>
    <p:sldId id="2134804696" r:id="rId25"/>
    <p:sldId id="2134804715" r:id="rId26"/>
    <p:sldId id="2134804693" r:id="rId27"/>
    <p:sldId id="2134804680" r:id="rId28"/>
    <p:sldId id="2134804698" r:id="rId29"/>
    <p:sldId id="2134804703" r:id="rId30"/>
    <p:sldId id="2134804706" r:id="rId31"/>
    <p:sldId id="2134804705" r:id="rId32"/>
    <p:sldId id="2134804704" r:id="rId33"/>
    <p:sldId id="2134804710" r:id="rId34"/>
    <p:sldId id="2134804711" r:id="rId35"/>
    <p:sldId id="21348047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ewellynfalco.blogspot.com/p/sparrow-deck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EFABB-835E-44DE-91AB-0DD0EBBBC9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80376" y="3646976"/>
            <a:ext cx="4059757" cy="9016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BABC3B-D129-9F48-4157-D84EC81F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Bad Names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10FD-1C2D-8D12-33CC-88B0601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485951"/>
            <a:ext cx="5941062" cy="172507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C11640-E6A9-80EB-E8CE-BCD973BDB56D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</a:t>
            </a:r>
            <a:r>
              <a:rPr lang="cs-CZ" dirty="0"/>
              <a:t>é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/prom</a:t>
            </a:r>
            <a:r>
              <a:rPr lang="cs-CZ" dirty="0"/>
              <a:t>ě</a:t>
            </a:r>
            <a:r>
              <a:rPr lang="en-US" dirty="0" err="1"/>
              <a:t>nn</a:t>
            </a:r>
            <a:r>
              <a:rPr lang="cs-CZ" dirty="0"/>
              <a:t>ý</a:t>
            </a:r>
            <a:r>
              <a:rPr lang="en-US" dirty="0" err="1"/>
              <a:t>ch</a:t>
            </a:r>
            <a:r>
              <a:rPr lang="en-US" dirty="0"/>
              <a:t>/…</a:t>
            </a:r>
          </a:p>
          <a:p>
            <a:pPr lvl="1"/>
            <a:r>
              <a:rPr lang="en-US" dirty="0" err="1"/>
              <a:t>Zcela</a:t>
            </a:r>
            <a:r>
              <a:rPr lang="en-US" dirty="0"/>
              <a:t> </a:t>
            </a:r>
            <a:r>
              <a:rPr lang="cs-CZ" dirty="0"/>
              <a:t>š</a:t>
            </a:r>
            <a:r>
              <a:rPr lang="en-US" dirty="0" err="1"/>
              <a:t>patn</a:t>
            </a:r>
            <a:r>
              <a:rPr lang="cs-CZ" dirty="0"/>
              <a:t>á</a:t>
            </a:r>
          </a:p>
          <a:p>
            <a:pPr lvl="1"/>
            <a:r>
              <a:rPr lang="cs-CZ" dirty="0"/>
              <a:t>Zavádějící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 komplikovaná</a:t>
            </a:r>
            <a:endParaRPr lang="en-US" dirty="0"/>
          </a:p>
          <a:p>
            <a:pPr lvl="1"/>
            <a:r>
              <a:rPr lang="en-US" dirty="0" err="1"/>
              <a:t>Obsahujic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typ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7C97B-0ECC-8D66-0694-7197A1162E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7205" y="3465451"/>
            <a:ext cx="8878539" cy="876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7D3F00-60DF-9C88-499F-46701346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Lines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919210-5E90-8666-D5B7-208C74403916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57587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Dlouhé řádky jsou takové, které svým obsahem zcela přesahují vymezený prostor a přetékají někam k sousedům.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B21A8-4F04-54AC-4D78-7E33A8F04E8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40095" y="2193003"/>
            <a:ext cx="6623301" cy="42960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33E3DA-A0BA-5A42-CB1F-DCCEC95B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Methods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18DEF-1794-4A50-6C34-667B34A6B0C8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Metoda</a:t>
            </a:r>
            <a:r>
              <a:rPr lang="en-US" dirty="0"/>
              <a:t> by se m</a:t>
            </a:r>
            <a:r>
              <a:rPr lang="cs-CZ" dirty="0"/>
              <a:t>ě</a:t>
            </a:r>
            <a:r>
              <a:rPr lang="en-US" dirty="0"/>
              <a:t>la </a:t>
            </a:r>
            <a:r>
              <a:rPr lang="en-US" dirty="0" err="1"/>
              <a:t>vej</a:t>
            </a:r>
            <a:r>
              <a:rPr lang="cs-CZ" dirty="0"/>
              <a:t>í</a:t>
            </a:r>
            <a:r>
              <a:rPr lang="en-US" dirty="0"/>
              <a:t>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obrazovku</a:t>
            </a:r>
            <a:endParaRPr lang="en-US" dirty="0"/>
          </a:p>
          <a:p>
            <a:r>
              <a:rPr lang="en-US" dirty="0"/>
              <a:t>P</a:t>
            </a:r>
            <a:r>
              <a:rPr lang="cs-CZ" dirty="0"/>
              <a:t>ří</a:t>
            </a:r>
            <a:r>
              <a:rPr lang="en-US" dirty="0"/>
              <a:t>li</a:t>
            </a:r>
            <a:r>
              <a:rPr lang="cs-CZ" dirty="0"/>
              <a:t>š</a:t>
            </a:r>
            <a:r>
              <a:rPr lang="en-US" dirty="0"/>
              <a:t> </a:t>
            </a:r>
            <a:r>
              <a:rPr lang="en-US" dirty="0" err="1"/>
              <a:t>urovn</a:t>
            </a:r>
            <a:r>
              <a:rPr lang="cs-CZ" dirty="0"/>
              <a:t>í</a:t>
            </a:r>
            <a:r>
              <a:rPr lang="en-US" dirty="0"/>
              <a:t> </a:t>
            </a:r>
            <a:r>
              <a:rPr lang="en-US" dirty="0" err="1"/>
              <a:t>vno</a:t>
            </a:r>
            <a:r>
              <a:rPr lang="cs-CZ" dirty="0"/>
              <a:t>ř</a:t>
            </a:r>
            <a:r>
              <a:rPr lang="en-US" dirty="0" err="1"/>
              <a:t>en</a:t>
            </a:r>
            <a:r>
              <a:rPr lang="cs-CZ" dirty="0"/>
              <a:t>í</a:t>
            </a:r>
          </a:p>
          <a:p>
            <a:r>
              <a:rPr lang="cs-CZ" dirty="0"/>
              <a:t>Zhoršuje čitelnost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6E4AD-FAC6-2DBA-331F-B92CECFD86C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71696" y="1745254"/>
            <a:ext cx="7420303" cy="4329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BCB029-5D93-1834-E456-B58A591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Duplication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7504BE-DD0A-C021-3FDA-A96F44885563}"/>
              </a:ext>
            </a:extLst>
          </p:cNvPr>
          <p:cNvSpPr txBox="1">
            <a:spLocks/>
          </p:cNvSpPr>
          <p:nvPr/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Duplikace je duplikace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33EDD-99B1-B66D-770C-E4ABBCA48C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cs-CZ" dirty="0"/>
              <a:t>Čitelnosti kódu prospívá</a:t>
            </a:r>
          </a:p>
          <a:p>
            <a:pPr lvl="1"/>
            <a:r>
              <a:rPr lang="cs-CZ" b="0" dirty="0">
                <a:effectLst/>
              </a:rPr>
              <a:t>Když je psán pořád stejně</a:t>
            </a:r>
          </a:p>
          <a:p>
            <a:pPr lvl="1"/>
            <a:r>
              <a:rPr lang="cs-CZ" dirty="0"/>
              <a:t>Jmenná konvence</a:t>
            </a:r>
          </a:p>
          <a:p>
            <a:pPr lvl="1"/>
            <a:r>
              <a:rPr lang="cs-CZ" b="0" dirty="0">
                <a:effectLst/>
              </a:rPr>
              <a:t>Konzistentní postupy</a:t>
            </a:r>
          </a:p>
          <a:p>
            <a:pPr lvl="1"/>
            <a:r>
              <a:rPr lang="cs-CZ" dirty="0"/>
              <a:t>…</a:t>
            </a:r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ED183-776E-7BDE-5951-880213C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Inconsistency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A8549-075A-6BCE-8368-038FE211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7" y="1316933"/>
            <a:ext cx="6019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C1B3-483A-682D-6576-7E370E979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 err="1"/>
              <a:t>RefactorMe</a:t>
            </a:r>
            <a:r>
              <a:rPr lang="en-US" dirty="0"/>
              <a:t> 1/2</a:t>
            </a:r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0DA9-7E19-32B9-F656-E34F9E51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Resharper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en-US" dirty="0"/>
              <a:t>0:1:many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RefactorMe</a:t>
            </a:r>
            <a:r>
              <a:rPr lang="en-US"/>
              <a:t> 3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0912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ED789F-C76F-DCC9-ECB0-F1B2E87AA9DF}"/>
              </a:ext>
            </a:extLst>
          </p:cNvPr>
          <p:cNvSpPr txBox="1">
            <a:spLocks/>
          </p:cNvSpPr>
          <p:nvPr/>
        </p:nvSpPr>
        <p:spPr>
          <a:xfrm>
            <a:off x="6696198" y="1309844"/>
            <a:ext cx="5087308" cy="5175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Resharper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Pin-down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210152" y="5247664"/>
            <a:ext cx="56089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6BB9-9FD1-79E4-EA8E-6DAC86E7A85D}"/>
              </a:ext>
            </a:extLst>
          </p:cNvPr>
          <p:cNvSpPr txBox="1"/>
          <p:nvPr/>
        </p:nvSpPr>
        <p:spPr>
          <a:xfrm>
            <a:off x="6086774" y="5524664"/>
            <a:ext cx="57767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3">
                    <a:lumMod val="50000"/>
                  </a:schemeClr>
                </a:solidFill>
              </a:rPr>
              <a:t>Don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’t let process get in the way of getting things done.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 Llewelyn Falco</a:t>
            </a:r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  <a:endParaRPr lang="en-US" dirty="0"/>
          </a:p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6546698" y="3013407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A3DD09-F5FB-4DBE-7CA1-07576ED67CDD}"/>
              </a:ext>
            </a:extLst>
          </p:cNvPr>
          <p:cNvSpPr txBox="1"/>
          <p:nvPr/>
        </p:nvSpPr>
        <p:spPr>
          <a:xfrm>
            <a:off x="5453580" y="4810645"/>
            <a:ext cx="614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hlinkClick r:id="rId3"/>
              </a:rPr>
              <a:t>https://llewellynfalco.blogspot.com/p/sparrow-decks.html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DA9CB-608F-AF1C-C9C8-C1D4F8E5F5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Zahlcen</a:t>
            </a:r>
            <a:r>
              <a:rPr lang="cs-CZ" dirty="0"/>
              <a:t>í kódu balastem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0F95E-A704-A79C-6907-94110B7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Clutter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93B25-9C17-075C-A4D6-ED566665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46" y="2469389"/>
            <a:ext cx="864990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0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11473</TotalTime>
  <Words>743</Words>
  <Application>Microsoft Office PowerPoint</Application>
  <PresentationFormat>Širokoúhlá obrazovka</PresentationFormat>
  <Paragraphs>167</Paragraphs>
  <Slides>32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40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Code Refactoring – Proč?</vt:lpstr>
      <vt:lpstr>Clutter</vt:lpstr>
      <vt:lpstr>Bad Names</vt:lpstr>
      <vt:lpstr>Long Lines</vt:lpstr>
      <vt:lpstr>Long Methods</vt:lpstr>
      <vt:lpstr>Duplication</vt:lpstr>
      <vt:lpstr>Inconsistency</vt:lpstr>
      <vt:lpstr>Praktické cvičení: Resharper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Prezentace aplikace PowerPoint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54</cp:revision>
  <dcterms:created xsi:type="dcterms:W3CDTF">2020-01-29T15:51:47Z</dcterms:created>
  <dcterms:modified xsi:type="dcterms:W3CDTF">2024-04-29T21:51:29Z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